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9" r:id="rId2"/>
    <p:sldId id="260" r:id="rId3"/>
    <p:sldId id="261" r:id="rId4"/>
    <p:sldId id="262" r:id="rId5"/>
    <p:sldId id="263" r:id="rId6"/>
    <p:sldId id="264" r:id="rId7"/>
    <p:sldId id="265" r:id="rId8"/>
    <p:sldId id="266" r:id="rId9"/>
    <p:sldId id="267" r:id="rId10"/>
    <p:sldId id="258" r:id="rId11"/>
    <p:sldId id="268" r:id="rId12"/>
    <p:sldId id="269" r:id="rId13"/>
    <p:sldId id="270" r:id="rId14"/>
    <p:sldId id="271" r:id="rId15"/>
    <p:sldId id="272" r:id="rId16"/>
    <p:sldId id="273" r:id="rId17"/>
    <p:sldId id="276" r:id="rId18"/>
    <p:sldId id="274" r:id="rId19"/>
    <p:sldId id="275" r:id="rId20"/>
    <p:sldId id="277" r:id="rId21"/>
    <p:sldId id="278"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F6BCBE8-30B0-4476-8762-9236B142003A}" type="datetimeFigureOut">
              <a:rPr lang="en-US" smtClean="0"/>
              <a:pPr/>
              <a:t>10/17/2016</a:t>
            </a:fld>
            <a:endParaRPr lang="en-US" sz="1100" dirty="0">
              <a:solidFill>
                <a:schemeClr val="tx2"/>
              </a:solidFill>
            </a:endParaRPr>
          </a:p>
        </p:txBody>
      </p:sp>
      <p:sp>
        <p:nvSpPr>
          <p:cNvPr id="17" name="Footer Placeholder 16"/>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29" name="Slide Number Placeholder 2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10/17/2016</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10/17/2016</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10/17/2016</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10/17/2016</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10/17/2016</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6BCBE8-30B0-4476-8762-9236B142003A}" type="datetimeFigureOut">
              <a:rPr lang="en-US" smtClean="0"/>
              <a:pPr/>
              <a:t>10/17/2016</a:t>
            </a:fld>
            <a:endParaRPr lang="en-US" sz="1100" dirty="0">
              <a:solidFill>
                <a:schemeClr val="tx2"/>
              </a:solidFill>
            </a:endParaRPr>
          </a:p>
        </p:txBody>
      </p:sp>
      <p:sp>
        <p:nvSpPr>
          <p:cNvPr id="8" name="Footer Placeholder 7"/>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6BCBE8-30B0-4476-8762-9236B142003A}" type="datetimeFigureOut">
              <a:rPr lang="en-US" smtClean="0"/>
              <a:pPr/>
              <a:t>10/17/2016</a:t>
            </a:fld>
            <a:endParaRPr lang="en-US" sz="1100" dirty="0">
              <a:solidFill>
                <a:schemeClr val="tx2"/>
              </a:solidFill>
            </a:endParaRPr>
          </a:p>
        </p:txBody>
      </p:sp>
      <p:sp>
        <p:nvSpPr>
          <p:cNvPr id="4" name="Footer Placeholder 3"/>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6BCBE8-30B0-4476-8762-9236B142003A}" type="datetimeFigureOut">
              <a:rPr lang="en-US" smtClean="0"/>
              <a:pPr/>
              <a:t>10/17/2016</a:t>
            </a:fld>
            <a:endParaRPr lang="en-US" sz="1100" dirty="0">
              <a:solidFill>
                <a:schemeClr val="tx2"/>
              </a:solidFill>
            </a:endParaRPr>
          </a:p>
        </p:txBody>
      </p:sp>
      <p:sp>
        <p:nvSpPr>
          <p:cNvPr id="3" name="Footer Placeholder 2"/>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10/17/2016</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F6BCBE8-30B0-4476-8762-9236B142003A}" type="datetimeFigureOut">
              <a:rPr lang="en-US" smtClean="0"/>
              <a:pPr/>
              <a:t>10/17/2016</a:t>
            </a:fld>
            <a:endParaRPr lang="en-US" sz="1100" dirty="0">
              <a:solidFill>
                <a:schemeClr val="tx2"/>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10/17/2016</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a:t>
            </a:r>
            <a:r>
              <a:rPr lang="en-US" dirty="0" err="1" smtClean="0"/>
              <a:t>squamous</a:t>
            </a:r>
            <a:r>
              <a:rPr lang="en-US" dirty="0" smtClean="0"/>
              <a:t> </a:t>
            </a:r>
            <a:r>
              <a:rPr lang="en-US" dirty="0" err="1" smtClean="0"/>
              <a:t>epthelial</a:t>
            </a:r>
            <a:r>
              <a:rPr lang="en-US" dirty="0" smtClean="0"/>
              <a:t> tissue </a:t>
            </a:r>
            <a:endParaRPr lang="en-US" dirty="0"/>
          </a:p>
        </p:txBody>
      </p:sp>
      <p:sp>
        <p:nvSpPr>
          <p:cNvPr id="4" name="Text Placeholder 3"/>
          <p:cNvSpPr>
            <a:spLocks noGrp="1"/>
          </p:cNvSpPr>
          <p:nvPr>
            <p:ph type="body" sz="half" idx="2"/>
          </p:nvPr>
        </p:nvSpPr>
        <p:spPr/>
        <p:txBody>
          <a:bodyPr/>
          <a:lstStyle/>
          <a:p>
            <a:endParaRPr lang="en-US"/>
          </a:p>
        </p:txBody>
      </p:sp>
      <p:pic>
        <p:nvPicPr>
          <p:cNvPr id="1026" name="Picture 2"/>
          <p:cNvPicPr>
            <a:picLocks noGrp="1" noChangeAspect="1" noChangeArrowheads="1"/>
          </p:cNvPicPr>
          <p:nvPr>
            <p:ph type="pic" idx="1"/>
          </p:nvPr>
        </p:nvPicPr>
        <p:blipFill>
          <a:blip r:embed="rId2"/>
          <a:srcRect t="7805" b="7805"/>
          <a:stretch>
            <a:fillRect/>
          </a:stretch>
        </p:blipFill>
        <p:spPr bwMode="auto">
          <a:xfrm>
            <a:off x="685800" y="1893781"/>
            <a:ext cx="7848600" cy="42784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rtl="1">
              <a:buNone/>
            </a:pPr>
            <a:r>
              <a:rPr lang="ar-IQ" dirty="0" smtClean="0"/>
              <a:t>يدخل النسيج الظهاري الحرشفي في تركيب الاغشية التي تبطن التجاويف الجسمية فبالنسبة للتجويف البطني </a:t>
            </a:r>
            <a:r>
              <a:rPr lang="en-US" dirty="0" smtClean="0"/>
              <a:t>Abdominal cavity </a:t>
            </a:r>
            <a:r>
              <a:rPr lang="ar-IQ" dirty="0" smtClean="0"/>
              <a:t> يدخل في تركيب الصفاق </a:t>
            </a:r>
            <a:r>
              <a:rPr lang="en-US" dirty="0" smtClean="0"/>
              <a:t>Peritoneum</a:t>
            </a:r>
            <a:r>
              <a:rPr lang="ar-IQ" dirty="0" smtClean="0"/>
              <a:t> وبالنسبة للتجويف الجنبوري </a:t>
            </a:r>
            <a:r>
              <a:rPr lang="en-US" dirty="0" smtClean="0"/>
              <a:t> Pleural cavity</a:t>
            </a:r>
            <a:r>
              <a:rPr lang="ar-IQ" dirty="0" smtClean="0"/>
              <a:t>يدخل في تركيب الجنبة </a:t>
            </a:r>
            <a:r>
              <a:rPr lang="en-US" dirty="0" smtClean="0"/>
              <a:t>Pleura</a:t>
            </a:r>
            <a:r>
              <a:rPr lang="ar-IQ" dirty="0" smtClean="0"/>
              <a:t> وبالنسبة للتجويف التاموري </a:t>
            </a:r>
            <a:r>
              <a:rPr lang="en-US" dirty="0" smtClean="0"/>
              <a:t>Pericardial cavity</a:t>
            </a:r>
            <a:r>
              <a:rPr lang="ar-IQ" dirty="0" smtClean="0"/>
              <a:t> يدخل في تركيب التامور </a:t>
            </a:r>
            <a:r>
              <a:rPr lang="en-US" dirty="0" smtClean="0"/>
              <a:t>Pericardium </a:t>
            </a:r>
            <a:r>
              <a:rPr lang="ar-IQ" dirty="0" smtClean="0"/>
              <a:t> . يبطن النسيج الظهاري الحرشفي ايضا القلب وجميع الاوعية الدموية واللمفية ويدعى في هذه الحالة بالبطانة </a:t>
            </a:r>
            <a:r>
              <a:rPr lang="en-US" dirty="0" smtClean="0"/>
              <a:t>Endothelium </a:t>
            </a:r>
            <a:r>
              <a:rPr lang="ar-IQ" dirty="0" smtClean="0"/>
              <a:t>. يوجد هذا النسيج ايضا في التيه الغشائي </a:t>
            </a:r>
            <a:r>
              <a:rPr lang="en-US" dirty="0" smtClean="0"/>
              <a:t>Membranous labyrinth </a:t>
            </a:r>
            <a:r>
              <a:rPr lang="ar-IQ" dirty="0" smtClean="0"/>
              <a:t> للاذن الداخلية او في اجزاء من النبيبات البولية </a:t>
            </a:r>
            <a:r>
              <a:rPr lang="en-US" dirty="0" err="1" smtClean="0"/>
              <a:t>Uriniferous</a:t>
            </a:r>
            <a:r>
              <a:rPr lang="en-US" dirty="0" smtClean="0"/>
              <a:t> tubules </a:t>
            </a:r>
            <a:r>
              <a:rPr lang="ar-IQ" dirty="0" smtClean="0"/>
              <a:t>كالطبقة الجدارية لمحفظة بومان</a:t>
            </a:r>
            <a:r>
              <a:rPr lang="en-US" dirty="0" smtClean="0"/>
              <a:t>  Parietal layer of </a:t>
            </a:r>
            <a:r>
              <a:rPr lang="en-US" dirty="0" err="1" smtClean="0"/>
              <a:t>Bowmans</a:t>
            </a:r>
            <a:r>
              <a:rPr lang="en-US" dirty="0" smtClean="0"/>
              <a:t> capsule </a:t>
            </a:r>
            <a:r>
              <a:rPr lang="ar-IQ" dirty="0" smtClean="0"/>
              <a:t>في الكلية حيث يحدث ترشيح السوائل ,وفي الاسناخ الرئوية حيث يحدث تبادل الغازات .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ar-IQ" sz="2800" dirty="0" smtClean="0"/>
              <a:t>النسيج الظهاري المكعب </a:t>
            </a:r>
            <a:r>
              <a:rPr lang="en-US" sz="2800" dirty="0" err="1" smtClean="0"/>
              <a:t>Cuboidal</a:t>
            </a:r>
            <a:r>
              <a:rPr lang="en-US" sz="2800" dirty="0" smtClean="0"/>
              <a:t> epithelial tissue</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pPr algn="just" rtl="1"/>
            <a:r>
              <a:rPr lang="ar-IQ" dirty="0" smtClean="0"/>
              <a:t>تكون خلايا هذا النسيج بشكل مواشير قصيرة وليست بشكل مكعبات ولهذا جاءت تسميته بالنسيج الظهاري المكعب من مظهر النسيج في المقطع العمودي له حيث تظهر خلاياه بشكل مربعات تقريبا . اما في المنظر السطحي والمقطع المستعرض الموازي للسطح فان الخلايا تظهر سداسية الشكل تقريبا . وتكون نوى الخلايا كروية الشكل ومركزية الموقع .  </a:t>
            </a:r>
            <a:endParaRPr lang="en-US" dirty="0" smtClean="0"/>
          </a:p>
          <a:p>
            <a:pPr algn="just" rtl="1"/>
            <a:r>
              <a:rPr lang="ar-IQ" dirty="0" smtClean="0"/>
              <a:t>يوجد هذا النسيج في بعض اجزاء النبيبات البولية وفي كثير من الوحدلت الفارزة للغدد وقنواتها ,ويغطي هذا النسيج ايضا سطح المبيض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النسيج الظهاري المكعب </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295400" y="1447800"/>
            <a:ext cx="739140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ar-IQ" dirty="0" smtClean="0"/>
              <a:t>- </a:t>
            </a:r>
            <a:r>
              <a:rPr lang="ar-IQ" sz="2800" dirty="0" smtClean="0"/>
              <a:t>النسيج الظهاري العمودي</a:t>
            </a:r>
            <a:r>
              <a:rPr lang="en-US" sz="2800" dirty="0" smtClean="0"/>
              <a:t>Columnar epithelial tissue </a:t>
            </a:r>
            <a:endParaRPr lang="en-US" sz="2800" dirty="0"/>
          </a:p>
        </p:txBody>
      </p:sp>
      <p:sp>
        <p:nvSpPr>
          <p:cNvPr id="3" name="Content Placeholder 2"/>
          <p:cNvSpPr>
            <a:spLocks noGrp="1"/>
          </p:cNvSpPr>
          <p:nvPr>
            <p:ph idx="1"/>
          </p:nvPr>
        </p:nvSpPr>
        <p:spPr/>
        <p:txBody>
          <a:bodyPr>
            <a:normAutofit fontScale="85000" lnSpcReduction="20000"/>
          </a:bodyPr>
          <a:lstStyle/>
          <a:p>
            <a:pPr algn="just" rtl="1">
              <a:buNone/>
            </a:pPr>
            <a:r>
              <a:rPr lang="ar-IQ" dirty="0" smtClean="0"/>
              <a:t>تظهر خلايا هذا النسيج بشكل مواشير طويلة وتظهر في المقطع العمودي بشكل مستطيلات ونوى هذه الخلايا بيضوية الشكل ويكون محورها الطولي موازيا للمحور الطولي للخلية ويكون موقع النوى اقرب الى الجزء القاعدي .قد يكون السطح  الخلايا الحر مزودا باهداب </a:t>
            </a:r>
            <a:r>
              <a:rPr lang="en-US" dirty="0" smtClean="0"/>
              <a:t>Cilia</a:t>
            </a:r>
            <a:r>
              <a:rPr lang="ar-IQ" dirty="0" smtClean="0"/>
              <a:t> وتدعى عند ذلك بالنسيج الظهاري العمودي المهدب </a:t>
            </a:r>
            <a:r>
              <a:rPr lang="en-US" dirty="0" smtClean="0"/>
              <a:t>Ciliated columnar epithelium </a:t>
            </a:r>
            <a:r>
              <a:rPr lang="ar-IQ" dirty="0" smtClean="0"/>
              <a:t> ويوجد هذا النسيج في بطانة الرحم وفي قناتي البيض </a:t>
            </a:r>
            <a:r>
              <a:rPr lang="en-US" dirty="0" smtClean="0"/>
              <a:t>Oviduct</a:t>
            </a:r>
            <a:r>
              <a:rPr lang="ar-IQ" dirty="0" smtClean="0"/>
              <a:t> والقصيبات </a:t>
            </a:r>
            <a:r>
              <a:rPr lang="en-US" dirty="0" err="1" smtClean="0"/>
              <a:t>Branchioles</a:t>
            </a:r>
            <a:r>
              <a:rPr lang="en-US" dirty="0" smtClean="0"/>
              <a:t> </a:t>
            </a:r>
            <a:r>
              <a:rPr lang="ar-IQ" dirty="0" smtClean="0"/>
              <a:t> في الرئة اما النسيج الظهاري العمودي غير المهدب </a:t>
            </a:r>
            <a:r>
              <a:rPr lang="en-US" dirty="0" smtClean="0"/>
              <a:t>Non-ciliated columnar epithelial tissue </a:t>
            </a:r>
            <a:r>
              <a:rPr lang="ar-IQ" dirty="0" smtClean="0"/>
              <a:t> فيوجد في بطانة المعدة ويظهر للنسيج الظهاري المبطن للمعي حافة مخططة </a:t>
            </a:r>
            <a:r>
              <a:rPr lang="en-US" dirty="0" smtClean="0"/>
              <a:t>Striated border  </a:t>
            </a:r>
            <a:r>
              <a:rPr lang="ar-IQ" dirty="0" smtClean="0"/>
              <a:t>بشكل شريط ضيق مخطط تحت المجهر الضوئي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914400" y="1676400"/>
            <a:ext cx="7772400" cy="4876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ar-IQ" sz="2800" b="1" dirty="0" smtClean="0"/>
              <a:t>النسيج الظهاري العمودي المطبق الكاذب</a:t>
            </a:r>
            <a:r>
              <a:rPr lang="ar-IQ" sz="2800" dirty="0" smtClean="0"/>
              <a:t> </a:t>
            </a:r>
            <a:r>
              <a:rPr lang="en-US" sz="2800" b="1" dirty="0" err="1" smtClean="0"/>
              <a:t>Pseudostratified</a:t>
            </a:r>
            <a:r>
              <a:rPr lang="en-US" sz="2800" b="1" dirty="0" smtClean="0"/>
              <a:t> Columnar epithelial Tissue</a:t>
            </a:r>
            <a:endParaRPr lang="en-US" sz="2800" dirty="0"/>
          </a:p>
        </p:txBody>
      </p:sp>
      <p:sp>
        <p:nvSpPr>
          <p:cNvPr id="3" name="Content Placeholder 2"/>
          <p:cNvSpPr>
            <a:spLocks noGrp="1"/>
          </p:cNvSpPr>
          <p:nvPr>
            <p:ph idx="1"/>
          </p:nvPr>
        </p:nvSpPr>
        <p:spPr/>
        <p:txBody>
          <a:bodyPr>
            <a:normAutofit fontScale="70000" lnSpcReduction="20000"/>
          </a:bodyPr>
          <a:lstStyle/>
          <a:p>
            <a:pPr algn="just" rtl="1"/>
            <a:r>
              <a:rPr lang="ar-IQ" dirty="0" smtClean="0"/>
              <a:t>يتكون هذا النسيج من اكثر من نوع واحد من الخلايا التي تقع انويتها في مستويات مختلفة كما تظهر في المقطع العمودي للنسيج وبذلك توحي بان النسيج مكون من اكثر من طبقة واحدة من الخلايا , وتستند جميع خلايا هذا النسيج الى الصفيحة القاعدية ولكن بعض منها لايصل الى السطح .</a:t>
            </a:r>
            <a:endParaRPr lang="en-US" dirty="0" smtClean="0"/>
          </a:p>
          <a:p>
            <a:pPr algn="just" rtl="1"/>
            <a:r>
              <a:rPr lang="ar-IQ" dirty="0" smtClean="0"/>
              <a:t>وتتميز في هذا النسيج ثلاثة انواع من الخلايا وهي الخلايا العمودية </a:t>
            </a:r>
            <a:r>
              <a:rPr lang="en-US" dirty="0" smtClean="0"/>
              <a:t>Columnar cells</a:t>
            </a:r>
            <a:r>
              <a:rPr lang="ar-IQ" dirty="0" smtClean="0"/>
              <a:t> والمغزلية </a:t>
            </a:r>
            <a:r>
              <a:rPr lang="en-US" dirty="0" err="1" smtClean="0"/>
              <a:t>Fusiform</a:t>
            </a:r>
            <a:r>
              <a:rPr lang="en-US" dirty="0" smtClean="0"/>
              <a:t> cells</a:t>
            </a:r>
            <a:r>
              <a:rPr lang="ar-IQ" dirty="0" smtClean="0"/>
              <a:t> والخلايا القاعدية </a:t>
            </a:r>
            <a:r>
              <a:rPr lang="en-US" dirty="0" smtClean="0"/>
              <a:t>Basal cells</a:t>
            </a:r>
            <a:r>
              <a:rPr lang="ar-IQ" dirty="0" smtClean="0"/>
              <a:t> وقد يظهر نوعان من الخلايا هما القاعدية والعمودية وتتخلل خلايا هذا النسيج احيانا خلايا كاسية </a:t>
            </a:r>
            <a:r>
              <a:rPr lang="en-US" dirty="0" smtClean="0"/>
              <a:t>Goblet cells </a:t>
            </a:r>
            <a:r>
              <a:rPr lang="ar-IQ" dirty="0" smtClean="0"/>
              <a:t> . وقد يكون هذا النسيج مزودا باهداب فيدعى بالنسيج الظهاري العمودي المطبق الكاذب المهدب </a:t>
            </a:r>
            <a:r>
              <a:rPr lang="en-US" dirty="0" smtClean="0"/>
              <a:t>Ciliated </a:t>
            </a:r>
            <a:r>
              <a:rPr lang="en-US" dirty="0" err="1" smtClean="0"/>
              <a:t>Pseudostratified</a:t>
            </a:r>
            <a:r>
              <a:rPr lang="en-US" dirty="0" smtClean="0"/>
              <a:t> columnar epithelial tissue </a:t>
            </a:r>
            <a:r>
              <a:rPr lang="ar-IQ" dirty="0" smtClean="0"/>
              <a:t> ويوجد في بطانة الرغامى </a:t>
            </a:r>
            <a:r>
              <a:rPr lang="en-US" dirty="0" smtClean="0"/>
              <a:t>Trachea </a:t>
            </a:r>
            <a:r>
              <a:rPr lang="ar-IQ" dirty="0" smtClean="0"/>
              <a:t>, اما النسيج المودي المطبق الكاذب غير المهدب </a:t>
            </a:r>
            <a:r>
              <a:rPr lang="en-US" dirty="0" smtClean="0"/>
              <a:t>Non-ciliated </a:t>
            </a:r>
            <a:r>
              <a:rPr lang="en-US" dirty="0" err="1" smtClean="0"/>
              <a:t>Pseudostratified</a:t>
            </a:r>
            <a:r>
              <a:rPr lang="en-US" dirty="0" smtClean="0"/>
              <a:t> columnar </a:t>
            </a:r>
            <a:r>
              <a:rPr lang="en-US" dirty="0" err="1" smtClean="0"/>
              <a:t>Ep.T</a:t>
            </a:r>
            <a:r>
              <a:rPr lang="en-US" dirty="0" smtClean="0"/>
              <a:t>.</a:t>
            </a:r>
            <a:r>
              <a:rPr lang="ar-IQ" dirty="0" smtClean="0"/>
              <a:t> فيوجد في بطانة القنوات الكبيرة للغدد اللعابية  وفي جزء من بطانة القنوات التناسلية الذكري كالاحليل </a:t>
            </a:r>
            <a:r>
              <a:rPr lang="en-US" dirty="0" smtClean="0"/>
              <a:t>Urethra </a:t>
            </a:r>
            <a:r>
              <a:rPr lang="ar-IQ" dirty="0" smtClean="0"/>
              <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990600" y="1447800"/>
            <a:ext cx="7543800" cy="50292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sz="2800" b="1" dirty="0" smtClean="0"/>
              <a:t>النسيج الظهاري المطبق</a:t>
            </a:r>
            <a:r>
              <a:rPr lang="en-US" sz="2800" b="1" dirty="0" smtClean="0"/>
              <a:t>Stratified Epithelial Tissue</a:t>
            </a:r>
            <a:r>
              <a:rPr lang="en-US" sz="2800" dirty="0" smtClean="0"/>
              <a:t> </a:t>
            </a:r>
            <a:endParaRPr lang="en-US" sz="2800" dirty="0"/>
          </a:p>
        </p:txBody>
      </p:sp>
      <p:sp>
        <p:nvSpPr>
          <p:cNvPr id="3" name="Content Placeholder 2"/>
          <p:cNvSpPr>
            <a:spLocks noGrp="1"/>
          </p:cNvSpPr>
          <p:nvPr>
            <p:ph idx="1"/>
          </p:nvPr>
        </p:nvSpPr>
        <p:spPr/>
        <p:txBody>
          <a:bodyPr/>
          <a:lstStyle/>
          <a:p>
            <a:pPr algn="just" rtl="1">
              <a:buNone/>
            </a:pPr>
            <a:r>
              <a:rPr lang="ar-IQ" dirty="0" smtClean="0"/>
              <a:t>تتكون النسج الظهارية المطبقة من اكثر من صف واحد من الخلايا ولذلك لاتقوم بوظيفة الامتصاص او الافراز لسمكها , توجد النسج الظهارية المطبقة في المناطق التي تكون معرضة للاحتكاك وبذلك تحافظ على اجزاء اعضاء الجسم التي تغطيها او تبطنها , تصنف هذه النسج استنادا الى شكل الخلايا الى ما ياتي:-</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ar-IQ" sz="2800" b="1" dirty="0" smtClean="0"/>
              <a:t>النسيج الظهاري المطبق الحرشفي</a:t>
            </a:r>
            <a:r>
              <a:rPr lang="ar-IQ" sz="2800" dirty="0" smtClean="0"/>
              <a:t> </a:t>
            </a:r>
            <a:r>
              <a:rPr lang="en-US" sz="2800" b="1" dirty="0" smtClean="0"/>
              <a:t>Stratified </a:t>
            </a:r>
            <a:r>
              <a:rPr lang="en-US" sz="2800" b="1" dirty="0" err="1" smtClean="0"/>
              <a:t>Squamous</a:t>
            </a:r>
            <a:r>
              <a:rPr lang="en-US" sz="2800" b="1" dirty="0" smtClean="0"/>
              <a:t> epithelial tissue</a:t>
            </a:r>
            <a:endParaRPr lang="en-US" sz="2800" dirty="0"/>
          </a:p>
        </p:txBody>
      </p:sp>
      <p:sp>
        <p:nvSpPr>
          <p:cNvPr id="3" name="Content Placeholder 2"/>
          <p:cNvSpPr>
            <a:spLocks noGrp="1"/>
          </p:cNvSpPr>
          <p:nvPr>
            <p:ph idx="1"/>
          </p:nvPr>
        </p:nvSpPr>
        <p:spPr/>
        <p:txBody>
          <a:bodyPr>
            <a:normAutofit fontScale="70000" lnSpcReduction="20000"/>
          </a:bodyPr>
          <a:lstStyle/>
          <a:p>
            <a:pPr algn="just" rtl="1"/>
            <a:r>
              <a:rPr lang="ar-IQ" dirty="0" smtClean="0"/>
              <a:t>يعد هذا النسيج هو النسيج الواقي الرئيسي للجسم  ويتكون من عدة طبقات من الخلايا تختلف عددها باختلاف الموقع , وتكون الطبقة العميقة من الخلايا مستندة الى الصفيحة القاعدية ومكزنة من خلايا عمودية الى مكعبة عالية , اما خلايا الطبقات الوسطية فتكون مضلعة واكبر حجما من الخلايا القاعدية وقد تربط هذه الخلايا بعضها ببعض الجسور البروتوبلازمية بين الخلوية </a:t>
            </a:r>
            <a:r>
              <a:rPr lang="en-US" dirty="0" smtClean="0"/>
              <a:t>Intercellular bridges </a:t>
            </a:r>
            <a:r>
              <a:rPr lang="ar-IQ" dirty="0" smtClean="0"/>
              <a:t> تعطي للخلايا المظهر الشوكي . تبدا الخلايا بالتسطح كلما اقتربنا من السطح حيث تصبح حرشفية مسطحة وقد تتقرن وتفقد نواتها وتموت وتصبج بشكل حراشف متقرنة وتدعى عندئذ بالنسيج الظهاري المطبق الحرشفي المتقرن</a:t>
            </a:r>
            <a:r>
              <a:rPr lang="en-US" dirty="0" smtClean="0"/>
              <a:t>Keratinized- stratified </a:t>
            </a:r>
            <a:r>
              <a:rPr lang="en-US" dirty="0" err="1" smtClean="0"/>
              <a:t>squamous</a:t>
            </a:r>
            <a:r>
              <a:rPr lang="en-US" dirty="0" smtClean="0"/>
              <a:t> epithelial tissue </a:t>
            </a:r>
            <a:r>
              <a:rPr lang="ar-IQ" dirty="0" smtClean="0"/>
              <a:t> وذلك لترسب مادة القيراتين </a:t>
            </a:r>
            <a:r>
              <a:rPr lang="en-US" dirty="0" smtClean="0"/>
              <a:t>Keratin </a:t>
            </a:r>
            <a:r>
              <a:rPr lang="ar-IQ" dirty="0" smtClean="0"/>
              <a:t> في خلايا الطبقة السطحية لهذا النسيج . ان مادة القيراتين مادة بروتينية ليفية غيرحية قوية  مقاومة للتغيرات الكيمياوية والاحتكاك ومانعة لدخول البكتريا والماء . يوجد هذا النسيج قي بشرة الجلد . اما النسيج الظهاري المطبق الحرشفي غير المتقرن </a:t>
            </a:r>
            <a:r>
              <a:rPr lang="en-US" dirty="0" smtClean="0"/>
              <a:t>Non-Keratinized </a:t>
            </a:r>
            <a:r>
              <a:rPr lang="en-US" dirty="0" err="1" smtClean="0"/>
              <a:t>squamous</a:t>
            </a:r>
            <a:r>
              <a:rPr lang="en-US" dirty="0" smtClean="0"/>
              <a:t> epithelial tissue </a:t>
            </a:r>
            <a:r>
              <a:rPr lang="ar-IQ" dirty="0" smtClean="0"/>
              <a:t> فيبطن تجويف الفم والمرىء والقناة الشرجية والمهبل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Templates\1123_exampl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3183639" y="1371600"/>
            <a:ext cx="2776721" cy="369332"/>
          </a:xfrm>
          <a:prstGeom prst="rect">
            <a:avLst/>
          </a:prstGeom>
        </p:spPr>
        <p:txBody>
          <a:bodyPr wrap="square">
            <a:spAutoFit/>
          </a:bodyPr>
          <a:lstStyle/>
          <a:p>
            <a:pPr algn="ctr"/>
            <a:r>
              <a:rPr lang="ar-SA" b="1" dirty="0" smtClean="0">
                <a:solidFill>
                  <a:schemeClr val="tx2">
                    <a:lumMod val="25000"/>
                  </a:schemeClr>
                </a:solidFill>
              </a:rPr>
              <a:t>بِسْمِ اللَّهِ الرحْمَنِ الرَّحِيمِ</a:t>
            </a:r>
            <a:endParaRPr lang="en-US" dirty="0">
              <a:solidFill>
                <a:schemeClr val="tx2">
                  <a:lumMod val="25000"/>
                </a:schemeClr>
              </a:solidFill>
            </a:endParaRPr>
          </a:p>
        </p:txBody>
      </p:sp>
      <p:sp>
        <p:nvSpPr>
          <p:cNvPr id="5" name="Rectangle 4"/>
          <p:cNvSpPr/>
          <p:nvPr/>
        </p:nvSpPr>
        <p:spPr>
          <a:xfrm>
            <a:off x="2286000" y="2286001"/>
            <a:ext cx="4572000" cy="707886"/>
          </a:xfrm>
          <a:prstGeom prst="rect">
            <a:avLst/>
          </a:prstGeom>
        </p:spPr>
        <p:txBody>
          <a:bodyPr wrap="square">
            <a:spAutoFit/>
          </a:bodyPr>
          <a:lstStyle/>
          <a:p>
            <a:pPr lvl="0" algn="ctr" fontAlgn="base">
              <a:spcBef>
                <a:spcPct val="0"/>
              </a:spcBef>
              <a:spcAft>
                <a:spcPct val="0"/>
              </a:spcAft>
            </a:pPr>
            <a:r>
              <a:rPr lang="ar-SA" sz="2000" b="1" dirty="0" smtClean="0">
                <a:solidFill>
                  <a:schemeClr val="tx2">
                    <a:lumMod val="25000"/>
                  </a:schemeClr>
                </a:solidFill>
                <a:latin typeface="Simplified Arabic" pitchFamily="18" charset="-78"/>
                <a:ea typeface="Calibri" pitchFamily="34" charset="0"/>
                <a:cs typeface="Simplified Arabic" pitchFamily="18" charset="-78"/>
              </a:rPr>
              <a:t>هَذَا خَلْقُ اللَّهِ فَأَرُونِي مَاذَا خَلَقَ الَّذِينَ مِنْ دُونِهِ بَلِ الظَّالِمُونَ فِي ضَلَالٍ مُبِينٍ</a:t>
            </a:r>
            <a:endParaRPr lang="en-US" sz="2000" dirty="0" smtClean="0">
              <a:solidFill>
                <a:schemeClr val="tx2">
                  <a:lumMod val="25000"/>
                </a:schemeClr>
              </a:solidFill>
              <a:latin typeface="Arial" pitchFamily="34" charset="0"/>
              <a:cs typeface="Arial" pitchFamily="34" charset="0"/>
            </a:endParaRPr>
          </a:p>
        </p:txBody>
      </p:sp>
      <p:sp>
        <p:nvSpPr>
          <p:cNvPr id="7" name="Rectangle 6"/>
          <p:cNvSpPr/>
          <p:nvPr/>
        </p:nvSpPr>
        <p:spPr>
          <a:xfrm>
            <a:off x="2286000" y="3105835"/>
            <a:ext cx="4572000" cy="646331"/>
          </a:xfrm>
          <a:prstGeom prst="rect">
            <a:avLst/>
          </a:prstGeom>
        </p:spPr>
        <p:txBody>
          <a:bodyPr>
            <a:spAutoFit/>
          </a:bodyPr>
          <a:lstStyle/>
          <a:p>
            <a:pPr algn="ctr"/>
            <a:r>
              <a:rPr lang="ar-IQ" dirty="0" smtClean="0">
                <a:solidFill>
                  <a:schemeClr val="tx2">
                    <a:lumMod val="25000"/>
                  </a:schemeClr>
                </a:solidFill>
              </a:rPr>
              <a:t>صدق الله العظيم</a:t>
            </a:r>
          </a:p>
          <a:p>
            <a:pPr algn="ctr"/>
            <a:r>
              <a:rPr lang="ar-IQ" dirty="0" smtClean="0">
                <a:solidFill>
                  <a:schemeClr val="tx2">
                    <a:lumMod val="25000"/>
                  </a:schemeClr>
                </a:solidFill>
              </a:rPr>
              <a:t>سورة لقمان الاية(11 )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Stratified </a:t>
            </a:r>
            <a:r>
              <a:rPr lang="en-US" sz="2800" dirty="0" err="1" smtClean="0"/>
              <a:t>Squamous</a:t>
            </a:r>
            <a:r>
              <a:rPr lang="en-US" sz="2800" dirty="0" smtClean="0"/>
              <a:t> epithelial tissue</a:t>
            </a:r>
            <a:endParaRPr lang="en-US" sz="2800" dirty="0"/>
          </a:p>
        </p:txBody>
      </p:sp>
      <p:pic>
        <p:nvPicPr>
          <p:cNvPr id="4098" name="Picture 2"/>
          <p:cNvPicPr>
            <a:picLocks noGrp="1" noChangeAspect="1" noChangeArrowheads="1"/>
          </p:cNvPicPr>
          <p:nvPr>
            <p:ph idx="1"/>
          </p:nvPr>
        </p:nvPicPr>
        <p:blipFill>
          <a:blip r:embed="rId2"/>
          <a:srcRect/>
          <a:stretch>
            <a:fillRect/>
          </a:stretch>
        </p:blipFill>
        <p:spPr bwMode="auto">
          <a:xfrm>
            <a:off x="685800" y="1676400"/>
            <a:ext cx="8001000" cy="4953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Keratinized stratified </a:t>
            </a:r>
            <a:r>
              <a:rPr lang="en-US" sz="2800" dirty="0" err="1" smtClean="0"/>
              <a:t>squamous</a:t>
            </a:r>
            <a:r>
              <a:rPr lang="en-US" sz="2800" dirty="0" smtClean="0"/>
              <a:t> epithelial tissue</a:t>
            </a:r>
            <a:endParaRPr lang="en-US" sz="2800" dirty="0"/>
          </a:p>
        </p:txBody>
      </p:sp>
      <p:pic>
        <p:nvPicPr>
          <p:cNvPr id="5122" name="Picture 2"/>
          <p:cNvPicPr>
            <a:picLocks noGrp="1" noChangeAspect="1" noChangeArrowheads="1"/>
          </p:cNvPicPr>
          <p:nvPr>
            <p:ph idx="1"/>
          </p:nvPr>
        </p:nvPicPr>
        <p:blipFill>
          <a:blip r:embed="rId2"/>
          <a:srcRect/>
          <a:stretch>
            <a:fillRect/>
          </a:stretch>
        </p:blipFill>
        <p:spPr bwMode="auto">
          <a:xfrm>
            <a:off x="990600" y="1600200"/>
            <a:ext cx="7620000" cy="50292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2800" dirty="0" err="1" smtClean="0"/>
              <a:t>Lec</a:t>
            </a:r>
            <a:r>
              <a:rPr lang="en-US" sz="2800" dirty="0" smtClean="0"/>
              <a:t>. 1</a:t>
            </a:r>
            <a:endParaRPr lang="en-US" sz="2800" dirty="0"/>
          </a:p>
        </p:txBody>
      </p:sp>
      <p:sp>
        <p:nvSpPr>
          <p:cNvPr id="3" name="Title 2"/>
          <p:cNvSpPr>
            <a:spLocks noGrp="1"/>
          </p:cNvSpPr>
          <p:nvPr>
            <p:ph type="title"/>
          </p:nvPr>
        </p:nvSpPr>
        <p:spPr/>
        <p:txBody>
          <a:bodyPr/>
          <a:lstStyle/>
          <a:p>
            <a:pPr algn="ctr"/>
            <a:r>
              <a:rPr lang="ar-IQ" dirty="0" smtClean="0"/>
              <a:t>علم النسج</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sz="2800" b="1" dirty="0" smtClean="0"/>
              <a:t>          اصل وتعريف واقسام علم النسج </a:t>
            </a:r>
            <a:r>
              <a:rPr lang="en-US" sz="2800" b="1" dirty="0" smtClean="0"/>
              <a:t>Histology </a:t>
            </a:r>
            <a:endParaRPr lang="en-US" sz="2800" dirty="0"/>
          </a:p>
        </p:txBody>
      </p:sp>
      <p:sp>
        <p:nvSpPr>
          <p:cNvPr id="3" name="Content Placeholder 2"/>
          <p:cNvSpPr>
            <a:spLocks noGrp="1"/>
          </p:cNvSpPr>
          <p:nvPr>
            <p:ph idx="1"/>
          </p:nvPr>
        </p:nvSpPr>
        <p:spPr/>
        <p:txBody>
          <a:bodyPr>
            <a:normAutofit fontScale="77500" lnSpcReduction="20000"/>
          </a:bodyPr>
          <a:lstStyle/>
          <a:p>
            <a:pPr algn="just" rtl="1">
              <a:buNone/>
            </a:pPr>
            <a:r>
              <a:rPr lang="ar-IQ" dirty="0" smtClean="0"/>
              <a:t>كلمة علم النسج </a:t>
            </a:r>
            <a:r>
              <a:rPr lang="en-US" dirty="0" smtClean="0"/>
              <a:t>Histology</a:t>
            </a:r>
            <a:r>
              <a:rPr lang="ar-IQ" dirty="0" smtClean="0"/>
              <a:t> مشتقة من الكلمة اليونانية</a:t>
            </a:r>
            <a:r>
              <a:rPr lang="en-US" dirty="0" err="1" smtClean="0"/>
              <a:t>histos</a:t>
            </a:r>
            <a:r>
              <a:rPr lang="ar-IQ" dirty="0" smtClean="0"/>
              <a:t> ومعناها نسيج </a:t>
            </a:r>
            <a:r>
              <a:rPr lang="en-US" dirty="0" smtClean="0"/>
              <a:t>tissue</a:t>
            </a:r>
            <a:r>
              <a:rPr lang="ar-IQ" dirty="0" smtClean="0"/>
              <a:t> وكلمة </a:t>
            </a:r>
            <a:r>
              <a:rPr lang="en-US" dirty="0" smtClean="0"/>
              <a:t>Logos </a:t>
            </a:r>
            <a:r>
              <a:rPr lang="ar-IQ" dirty="0" smtClean="0"/>
              <a:t>او</a:t>
            </a:r>
            <a:r>
              <a:rPr lang="en-US" dirty="0" smtClean="0"/>
              <a:t>Logia  </a:t>
            </a:r>
            <a:r>
              <a:rPr lang="ar-IQ" dirty="0" smtClean="0"/>
              <a:t>بمعنى دراسة .</a:t>
            </a:r>
            <a:endParaRPr lang="en-US" dirty="0" smtClean="0"/>
          </a:p>
          <a:p>
            <a:pPr algn="just" rtl="1"/>
            <a:r>
              <a:rPr lang="ar-IQ" dirty="0" smtClean="0"/>
              <a:t>علم النسج :- هو العلم الذي يبحث في دراسة النسج المختلفة التي تدخل في تركيب الكائن الحي وهو جزء من علم التشريح </a:t>
            </a:r>
            <a:r>
              <a:rPr lang="en-US" dirty="0" smtClean="0"/>
              <a:t> Anatomy</a:t>
            </a:r>
            <a:r>
              <a:rPr lang="ar-IQ" dirty="0" smtClean="0"/>
              <a:t> والذي يقسم بدوره الى :-</a:t>
            </a:r>
            <a:endParaRPr lang="en-US" dirty="0" smtClean="0"/>
          </a:p>
          <a:p>
            <a:pPr lvl="0" algn="just" rtl="1"/>
            <a:r>
              <a:rPr lang="ar-IQ" dirty="0" smtClean="0"/>
              <a:t>علم التشريج العياني </a:t>
            </a:r>
            <a:r>
              <a:rPr lang="en-US" dirty="0" smtClean="0"/>
              <a:t>Gross Anatomy</a:t>
            </a:r>
            <a:r>
              <a:rPr lang="ar-IQ" dirty="0" smtClean="0"/>
              <a:t> :- وهو العلم الذي يختص بدراسة تراكيب جسم الكائن الحي من دون استعمال المجهر بل بتشريحه فقط.</a:t>
            </a:r>
            <a:endParaRPr lang="en-US" dirty="0" smtClean="0"/>
          </a:p>
          <a:p>
            <a:pPr algn="just"/>
            <a:r>
              <a:rPr lang="ar-IQ" dirty="0" smtClean="0"/>
              <a:t>علم التشريح المجهري </a:t>
            </a:r>
            <a:r>
              <a:rPr lang="en-US" dirty="0" smtClean="0"/>
              <a:t>Microscopic Anatomy</a:t>
            </a:r>
            <a:r>
              <a:rPr lang="ar-IQ" dirty="0" smtClean="0"/>
              <a:t> :- وهو العلم الذي يدرس اجزاء جسم الكائن الحي باستعمال المجهر , وهو علم النسج نفسه بمعناه الواسع . ويمكن تقسيم علم التشريح المجهري او بالاحرى علم النسج الى علم الخلية </a:t>
            </a:r>
            <a:r>
              <a:rPr lang="en-US" dirty="0" smtClean="0"/>
              <a:t>Cytology</a:t>
            </a:r>
            <a:r>
              <a:rPr lang="ar-IQ" dirty="0" smtClean="0"/>
              <a:t> ودراسة النسج الابتدائية </a:t>
            </a:r>
            <a:r>
              <a:rPr lang="en-US" dirty="0" smtClean="0"/>
              <a:t>Primary tissue</a:t>
            </a:r>
            <a:r>
              <a:rPr lang="ar-IQ" dirty="0" smtClean="0"/>
              <a:t> وعلم الاعضاء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t>Epithelial Tissue</a:t>
            </a:r>
            <a:r>
              <a:rPr lang="ar-IQ" sz="2400" b="1" dirty="0" smtClean="0"/>
              <a:t>  النسيج الظهاري</a:t>
            </a:r>
            <a:r>
              <a:rPr lang="en-US" sz="2400" dirty="0" smtClean="0"/>
              <a:t> </a:t>
            </a:r>
            <a:endParaRPr lang="en-US" sz="2400" dirty="0"/>
          </a:p>
        </p:txBody>
      </p:sp>
      <p:sp>
        <p:nvSpPr>
          <p:cNvPr id="3" name="Content Placeholder 2"/>
          <p:cNvSpPr>
            <a:spLocks noGrp="1"/>
          </p:cNvSpPr>
          <p:nvPr>
            <p:ph idx="1"/>
          </p:nvPr>
        </p:nvSpPr>
        <p:spPr/>
        <p:txBody>
          <a:bodyPr>
            <a:normAutofit fontScale="70000" lnSpcReduction="20000"/>
          </a:bodyPr>
          <a:lstStyle/>
          <a:p>
            <a:pPr algn="just" rtl="1"/>
            <a:r>
              <a:rPr lang="ar-IQ" dirty="0" smtClean="0"/>
              <a:t>صفيحة من الخلايا تغطي السطح الخارجي او تبطن السطح الداخلي وقد يكون النسيج  الظهاري على شكل كتل من الخلايا مكونا ما تعرف بالغدد </a:t>
            </a:r>
            <a:r>
              <a:rPr lang="en-US" dirty="0" smtClean="0"/>
              <a:t>Glands</a:t>
            </a:r>
            <a:r>
              <a:rPr lang="ar-IQ" dirty="0" smtClean="0"/>
              <a:t>. وتنشا النسج الظهارية من الطبقات الجنينية الثلاث ( الاديم الظاهر, الاديم الباطن و الاديم المتوسط) .تكون الخلايا المكونة للنسيج متقاربة بعضها من بعض وتفصلها مادة بين الخلايا </a:t>
            </a:r>
            <a:r>
              <a:rPr lang="en-US" dirty="0" smtClean="0"/>
              <a:t>Intercellular substance</a:t>
            </a:r>
            <a:r>
              <a:rPr lang="ar-IQ" dirty="0" smtClean="0"/>
              <a:t> قليلة جدا لاتظهر في التحضيرات الاعتيادية تحت المجهر .</a:t>
            </a:r>
            <a:endParaRPr lang="en-US" dirty="0" smtClean="0"/>
          </a:p>
          <a:p>
            <a:pPr algn="just" rtl="1"/>
            <a:r>
              <a:rPr lang="ar-IQ" dirty="0" smtClean="0"/>
              <a:t>عند السطوح القاعدية لكل الخلايا الظهارية يظهر تركيب صفيحي خارج خلوي يدعى الصفيحة القاعدية </a:t>
            </a:r>
            <a:r>
              <a:rPr lang="en-US" dirty="0" smtClean="0"/>
              <a:t>Basal lamina</a:t>
            </a:r>
            <a:r>
              <a:rPr lang="ar-IQ" dirty="0" smtClean="0"/>
              <a:t> لايمكن رويته تحت المجهر الضوئي ولقد ثبت ان هذه الصفيحة تفرزها الخلايا الظهارية .</a:t>
            </a:r>
            <a:endParaRPr lang="en-US" dirty="0" smtClean="0"/>
          </a:p>
          <a:p>
            <a:pPr algn="just">
              <a:buNone/>
            </a:pPr>
            <a:r>
              <a:rPr lang="ar-IQ" dirty="0" smtClean="0"/>
              <a:t>يرافق الصفيحة القاعدية شبكة من الياف شبكية مغمورة ضمن المادة الاساس العائدة للنسيج الضام تحت النسيج الظهاري وتدعى هذه الطبقة باسم الصفيحة الشبكية </a:t>
            </a:r>
            <a:r>
              <a:rPr lang="en-US" dirty="0" smtClean="0"/>
              <a:t>Reticular lamina</a:t>
            </a:r>
            <a:r>
              <a:rPr lang="ar-IQ" dirty="0" smtClean="0"/>
              <a:t> ويقوم بافرازها النسيج الضام . ويطلق اسم الغشاء القاعدي </a:t>
            </a:r>
            <a:r>
              <a:rPr lang="en-US" dirty="0" smtClean="0"/>
              <a:t>Basement membrane</a:t>
            </a:r>
            <a:r>
              <a:rPr lang="ar-IQ" dirty="0" smtClean="0"/>
              <a:t> على التركيب المتكون من الصفيحة القاعدية والشبكية</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sz="2800" dirty="0" smtClean="0"/>
              <a:t>تصنيف النسيج الظهار</a:t>
            </a:r>
            <a:r>
              <a:rPr lang="ar-IQ" dirty="0" smtClean="0"/>
              <a:t>ي</a:t>
            </a:r>
            <a:endParaRPr lang="en-US" dirty="0"/>
          </a:p>
        </p:txBody>
      </p:sp>
      <p:sp>
        <p:nvSpPr>
          <p:cNvPr id="4" name="Content Placeholder 3"/>
          <p:cNvSpPr>
            <a:spLocks noGrp="1"/>
          </p:cNvSpPr>
          <p:nvPr>
            <p:ph idx="1"/>
          </p:nvPr>
        </p:nvSpPr>
        <p:spPr/>
        <p:txBody>
          <a:bodyPr>
            <a:normAutofit fontScale="77500" lnSpcReduction="20000"/>
          </a:bodyPr>
          <a:lstStyle/>
          <a:p>
            <a:pPr algn="just" rtl="1"/>
            <a:r>
              <a:rPr lang="ar-IQ" dirty="0" smtClean="0"/>
              <a:t>يمكن تقسيم النسيج الظهاري بصورة عامة الى مجموعتين :-</a:t>
            </a:r>
            <a:endParaRPr lang="en-US" dirty="0" smtClean="0"/>
          </a:p>
          <a:p>
            <a:pPr lvl="0" algn="just" rtl="1"/>
            <a:r>
              <a:rPr lang="ar-IQ" b="1" u="sng" dirty="0" smtClean="0"/>
              <a:t>المجموعة الاولى</a:t>
            </a:r>
            <a:r>
              <a:rPr lang="ar-IQ" u="sng" dirty="0" smtClean="0"/>
              <a:t> </a:t>
            </a:r>
            <a:r>
              <a:rPr lang="ar-IQ" dirty="0" smtClean="0"/>
              <a:t>,النسج او الاغشية الظهارية المبطنة او المغطية </a:t>
            </a:r>
            <a:r>
              <a:rPr lang="en-US" dirty="0" smtClean="0"/>
              <a:t>Covering or lining epithelial tissues or membranes </a:t>
            </a:r>
          </a:p>
          <a:p>
            <a:pPr algn="just" rtl="1"/>
            <a:r>
              <a:rPr lang="ar-IQ" dirty="0" smtClean="0"/>
              <a:t>وهي التي تغطي السطح الخارجي اوتبطن السطح الداخلي .</a:t>
            </a:r>
            <a:endParaRPr lang="en-US" dirty="0" smtClean="0"/>
          </a:p>
          <a:p>
            <a:pPr lvl="0" algn="just" rtl="1"/>
            <a:r>
              <a:rPr lang="ar-IQ" b="1" u="sng" dirty="0" smtClean="0">
                <a:latin typeface="Aharoni" pitchFamily="2" charset="-79"/>
              </a:rPr>
              <a:t>المجموعة الثانية</a:t>
            </a:r>
            <a:r>
              <a:rPr lang="ar-IQ" u="sng" dirty="0" smtClean="0">
                <a:latin typeface="Aharoni" pitchFamily="2" charset="-79"/>
              </a:rPr>
              <a:t> </a:t>
            </a:r>
            <a:r>
              <a:rPr lang="ar-IQ" dirty="0" smtClean="0"/>
              <a:t>, النسج الغدية  (الغدد)   </a:t>
            </a:r>
            <a:r>
              <a:rPr lang="en-US" dirty="0" smtClean="0"/>
              <a:t>Glandular tissue (</a:t>
            </a:r>
            <a:r>
              <a:rPr lang="en-US" dirty="0" err="1" smtClean="0"/>
              <a:t>Glanda</a:t>
            </a:r>
            <a:r>
              <a:rPr lang="en-US" dirty="0" smtClean="0"/>
              <a:t>) </a:t>
            </a:r>
          </a:p>
          <a:p>
            <a:pPr algn="just" rtl="1"/>
            <a:r>
              <a:rPr lang="ar-IQ" dirty="0" smtClean="0"/>
              <a:t>وهي كتل من الخلايا الظهارية المتخصصة جدا للقيام بوظيفة الافراز او الافراغ .</a:t>
            </a:r>
            <a:endParaRPr lang="en-US" dirty="0" smtClean="0"/>
          </a:p>
          <a:p>
            <a:pPr algn="just" rtl="1"/>
            <a:r>
              <a:rPr lang="ar-IQ" b="1" u="sng" dirty="0" smtClean="0"/>
              <a:t>المجموعة الاولى </a:t>
            </a:r>
            <a:endParaRPr lang="en-US" dirty="0" smtClean="0"/>
          </a:p>
          <a:p>
            <a:pPr algn="just" rtl="1"/>
            <a:r>
              <a:rPr lang="ar-IQ" dirty="0" smtClean="0"/>
              <a:t>تصنف هذه المجموعة على اساس عدد الطبقات الخلوية وشكل الخلايا المكونة لها . بالنسبة الى عدد الطبقات الخلوية تصنف الى ما ياتي :- </a:t>
            </a: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sz="2800" dirty="0" smtClean="0"/>
              <a:t>تصنيف النسيج الظهاري </a:t>
            </a:r>
            <a:endParaRPr lang="en-US" sz="2800" dirty="0"/>
          </a:p>
        </p:txBody>
      </p:sp>
      <p:sp>
        <p:nvSpPr>
          <p:cNvPr id="3" name="Content Placeholder 2"/>
          <p:cNvSpPr>
            <a:spLocks noGrp="1"/>
          </p:cNvSpPr>
          <p:nvPr>
            <p:ph idx="1"/>
          </p:nvPr>
        </p:nvSpPr>
        <p:spPr/>
        <p:txBody>
          <a:bodyPr/>
          <a:lstStyle/>
          <a:p>
            <a:pPr lvl="0" algn="just" rtl="1"/>
            <a:r>
              <a:rPr lang="ar-IQ" dirty="0" smtClean="0"/>
              <a:t>النسج الظهارية البسيطة </a:t>
            </a:r>
            <a:r>
              <a:rPr lang="en-US" dirty="0" smtClean="0"/>
              <a:t>Simple epithelial tissue </a:t>
            </a:r>
            <a:r>
              <a:rPr lang="ar-IQ" dirty="0" smtClean="0"/>
              <a:t> وتتكون من طبقة واحدة من الخلايا </a:t>
            </a:r>
            <a:endParaRPr lang="en-US" dirty="0" smtClean="0"/>
          </a:p>
          <a:p>
            <a:pPr lvl="0" algn="just" rtl="1"/>
            <a:r>
              <a:rPr lang="ar-IQ" dirty="0" smtClean="0"/>
              <a:t>النسج الظهارية المطبقة  الكاذبة العمودية </a:t>
            </a:r>
            <a:r>
              <a:rPr lang="en-US" dirty="0" err="1" smtClean="0"/>
              <a:t>Pseudostratified</a:t>
            </a:r>
            <a:r>
              <a:rPr lang="en-US" dirty="0" smtClean="0"/>
              <a:t> Columnar epithelial tissue </a:t>
            </a:r>
            <a:r>
              <a:rPr lang="ar-IQ" dirty="0" smtClean="0"/>
              <a:t> وهي نسج متحورة عن النوع الاول </a:t>
            </a:r>
            <a:endParaRPr lang="en-US" dirty="0" smtClean="0"/>
          </a:p>
          <a:p>
            <a:pPr algn="just" rtl="1">
              <a:buNone/>
            </a:pPr>
            <a:r>
              <a:rPr lang="ar-IQ" dirty="0" smtClean="0"/>
              <a:t>النسج الظهارية المطبقة او المركبة </a:t>
            </a:r>
            <a:r>
              <a:rPr lang="en-US" dirty="0" smtClean="0"/>
              <a:t>Stratified or Compound epithelial tissue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ar-IQ" sz="2800" b="1" dirty="0" smtClean="0"/>
              <a:t>النسيج اظهاري البسيط </a:t>
            </a:r>
            <a:endParaRPr lang="en-US" sz="2800" dirty="0"/>
          </a:p>
        </p:txBody>
      </p:sp>
      <p:sp>
        <p:nvSpPr>
          <p:cNvPr id="3" name="Content Placeholder 2"/>
          <p:cNvSpPr>
            <a:spLocks noGrp="1"/>
          </p:cNvSpPr>
          <p:nvPr>
            <p:ph idx="1"/>
          </p:nvPr>
        </p:nvSpPr>
        <p:spPr/>
        <p:txBody>
          <a:bodyPr/>
          <a:lstStyle/>
          <a:p>
            <a:pPr algn="just" rtl="1"/>
            <a:r>
              <a:rPr lang="ar-IQ" dirty="0" smtClean="0"/>
              <a:t>يصنف هذا النسيج الى ثلاثة انواع استنادا الى شكل الخلايا المكونة لها :-</a:t>
            </a:r>
            <a:endParaRPr lang="en-US" dirty="0" smtClean="0"/>
          </a:p>
          <a:p>
            <a:pPr algn="just" rtl="1"/>
            <a:r>
              <a:rPr lang="ar-IQ" dirty="0" smtClean="0"/>
              <a:t>1-النسيج الظهاري الحرشفي </a:t>
            </a:r>
            <a:r>
              <a:rPr lang="en-US" dirty="0" err="1" smtClean="0"/>
              <a:t>Squamous</a:t>
            </a:r>
            <a:r>
              <a:rPr lang="en-US" dirty="0" smtClean="0"/>
              <a:t> epithelial tissue </a:t>
            </a:r>
            <a:r>
              <a:rPr lang="ar-IQ" dirty="0" smtClean="0"/>
              <a:t>.</a:t>
            </a:r>
            <a:endParaRPr lang="en-US" dirty="0" smtClean="0"/>
          </a:p>
          <a:p>
            <a:pPr lvl="0" algn="just" rtl="1"/>
            <a:r>
              <a:rPr lang="ar-IQ" dirty="0" smtClean="0"/>
              <a:t>النسيج الظهاري المكعب </a:t>
            </a:r>
            <a:r>
              <a:rPr lang="en-US" dirty="0" err="1" smtClean="0"/>
              <a:t>Cuboidal</a:t>
            </a:r>
            <a:r>
              <a:rPr lang="en-US" dirty="0" smtClean="0"/>
              <a:t> epithelial tissue</a:t>
            </a:r>
            <a:r>
              <a:rPr lang="ar-IQ" dirty="0" smtClean="0"/>
              <a:t>.</a:t>
            </a:r>
            <a:endParaRPr lang="en-US" dirty="0" smtClean="0"/>
          </a:p>
          <a:p>
            <a:pPr algn="just" rtl="1">
              <a:buFont typeface="Wingdings" pitchFamily="2" charset="2"/>
              <a:buChar char="§"/>
            </a:pPr>
            <a:r>
              <a:rPr lang="ar-IQ" dirty="0" smtClean="0"/>
              <a:t>النسيج الظهاري العمودي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ar-IQ" sz="2800" dirty="0" smtClean="0"/>
              <a:t>النسيج الظهاري الحرشفي </a:t>
            </a:r>
            <a:endParaRPr lang="en-US" sz="2800" dirty="0"/>
          </a:p>
        </p:txBody>
      </p:sp>
      <p:sp>
        <p:nvSpPr>
          <p:cNvPr id="3" name="Content Placeholder 2"/>
          <p:cNvSpPr>
            <a:spLocks noGrp="1"/>
          </p:cNvSpPr>
          <p:nvPr>
            <p:ph idx="1"/>
          </p:nvPr>
        </p:nvSpPr>
        <p:spPr/>
        <p:txBody>
          <a:bodyPr>
            <a:normAutofit lnSpcReduction="10000"/>
          </a:bodyPr>
          <a:lstStyle/>
          <a:p>
            <a:pPr algn="just" rtl="1"/>
            <a:r>
              <a:rPr lang="ar-IQ" dirty="0" smtClean="0"/>
              <a:t>يتكون هذا النسيج والذي يدعى بالنسيج الظهاري البلاطي </a:t>
            </a:r>
            <a:r>
              <a:rPr lang="en-US" dirty="0" smtClean="0"/>
              <a:t>Pavement epithelial tissue </a:t>
            </a:r>
            <a:r>
              <a:rPr lang="ar-IQ" dirty="0" smtClean="0"/>
              <a:t> من خلايا مسطحة جرشفية ذات حافات متعرجة متداخلة بعضها مع بعض وقد تكون ملساء . وتكون نواة الخلية بيضوية الشكل مركزية الموقع وتظهر خلايا هذا النسيج في المنظر السطحي مضلعة ,اما في المقطع العمودي او المنظر الجانبي فتظهر مغزلية الشكل رقيقة عند الحافات ومتوسعة في الوسط حيث توجد النواة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99</TotalTime>
  <Words>1186</Words>
  <Application>Microsoft Office PowerPoint</Application>
  <PresentationFormat>On-screen Show (4:3)</PresentationFormat>
  <Paragraphs>51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Metro</vt:lpstr>
      <vt:lpstr>Slide 1</vt:lpstr>
      <vt:lpstr>Slide 2</vt:lpstr>
      <vt:lpstr>علم النسج</vt:lpstr>
      <vt:lpstr>          اصل وتعريف واقسام علم النسج Histology </vt:lpstr>
      <vt:lpstr>Epithelial Tissue  النسيج الظهاري </vt:lpstr>
      <vt:lpstr>تصنيف النسيج الظهاري</vt:lpstr>
      <vt:lpstr>تصنيف النسيج الظهاري </vt:lpstr>
      <vt:lpstr>النسيج اظهاري البسيط </vt:lpstr>
      <vt:lpstr>النسيج الظهاري الحرشفي </vt:lpstr>
      <vt:lpstr>Simple squamous epthelial tissue </vt:lpstr>
      <vt:lpstr>Slide 11</vt:lpstr>
      <vt:lpstr>النسيج الظهاري المكعب Cuboidal epithelial tissue </vt:lpstr>
      <vt:lpstr>النسيج الظهاري المكعب </vt:lpstr>
      <vt:lpstr>- النسيج الظهاري العموديColumnar epithelial tissue </vt:lpstr>
      <vt:lpstr>Slide 15</vt:lpstr>
      <vt:lpstr>النسيج الظهاري العمودي المطبق الكاذب Pseudostratified Columnar epithelial Tissue</vt:lpstr>
      <vt:lpstr>Slide 17</vt:lpstr>
      <vt:lpstr>النسيج الظهاري المطبقStratified Epithelial Tissue </vt:lpstr>
      <vt:lpstr>النسيج الظهاري المطبق الحرشفي Stratified Squamous epithelial tissue</vt:lpstr>
      <vt:lpstr>Stratified Squamous epithelial tissue</vt:lpstr>
      <vt:lpstr>Keratinized stratified squamous epithelial tissue</vt:lpstr>
      <vt:lpstr>Slide 22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النسيج الظهاري   Epithelial tissue </dc:title>
  <dc:creator>ssc</dc:creator>
  <cp:lastModifiedBy>ssc</cp:lastModifiedBy>
  <cp:revision>12</cp:revision>
  <dcterms:created xsi:type="dcterms:W3CDTF">2014-10-15T19:02:46Z</dcterms:created>
  <dcterms:modified xsi:type="dcterms:W3CDTF">2016-10-17T05:48:24Z</dcterms:modified>
</cp:coreProperties>
</file>